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sldIdLst>
    <p:sldId id="257" r:id="rId2"/>
    <p:sldId id="265" r:id="rId3"/>
    <p:sldId id="261" r:id="rId4"/>
    <p:sldId id="263" r:id="rId5"/>
    <p:sldId id="264" r:id="rId6"/>
    <p:sldId id="258" r:id="rId7"/>
    <p:sldId id="259" r:id="rId8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容量維持率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Sheet1!$C$2:$I$2</c:f>
              <c:numCache>
                <c:formatCode>General</c:formatCode>
                <c:ptCount val="7"/>
                <c:pt idx="0">
                  <c:v>70</c:v>
                </c:pt>
                <c:pt idx="1">
                  <c:v>64</c:v>
                </c:pt>
                <c:pt idx="2">
                  <c:v>58</c:v>
                </c:pt>
                <c:pt idx="3">
                  <c:v>52</c:v>
                </c:pt>
                <c:pt idx="4">
                  <c:v>46</c:v>
                </c:pt>
                <c:pt idx="5">
                  <c:v>40</c:v>
                </c:pt>
                <c:pt idx="6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3F-4E23-8E7F-12E79E6E07A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Sheet1!$C$3:$I$3</c:f>
              <c:numCache>
                <c:formatCode>General</c:formatCode>
                <c:ptCount val="7"/>
                <c:pt idx="0">
                  <c:v>60</c:v>
                </c:pt>
                <c:pt idx="1">
                  <c:v>54</c:v>
                </c:pt>
                <c:pt idx="2">
                  <c:v>48</c:v>
                </c:pt>
                <c:pt idx="3">
                  <c:v>42</c:v>
                </c:pt>
                <c:pt idx="4">
                  <c:v>36</c:v>
                </c:pt>
                <c:pt idx="5">
                  <c:v>30</c:v>
                </c:pt>
                <c:pt idx="6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3F-4E23-8E7F-12E79E6E0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273080"/>
        <c:axId val="458265864"/>
      </c:lineChart>
      <c:catAx>
        <c:axId val="4582730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8265864"/>
        <c:crosses val="autoZero"/>
        <c:auto val="1"/>
        <c:lblAlgn val="ctr"/>
        <c:lblOffset val="100"/>
        <c:noMultiLvlLbl val="0"/>
      </c:catAx>
      <c:valAx>
        <c:axId val="458265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8273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Sheet1!$C$16:$I$16</c:f>
              <c:strCach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Sheet1!$C$16:$I$16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Sheet1!$C$17:$I$17</c:f>
              <c:numCache>
                <c:formatCode>General</c:formatCode>
                <c:ptCount val="7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24-4827-A559-9E12E916695C}"/>
            </c:ext>
          </c:extLst>
        </c:ser>
        <c:ser>
          <c:idx val="1"/>
          <c:order val="1"/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Sheet1!$C$16:$I$16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Sheet1!$C$18:$I$18</c:f>
              <c:numCache>
                <c:formatCode>General</c:formatCode>
                <c:ptCount val="7"/>
                <c:pt idx="0">
                  <c:v>30</c:v>
                </c:pt>
                <c:pt idx="1">
                  <c:v>35</c:v>
                </c:pt>
                <c:pt idx="2">
                  <c:v>40</c:v>
                </c:pt>
                <c:pt idx="3">
                  <c:v>45</c:v>
                </c:pt>
                <c:pt idx="4">
                  <c:v>50</c:v>
                </c:pt>
                <c:pt idx="5">
                  <c:v>55</c:v>
                </c:pt>
                <c:pt idx="6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24-4827-A559-9E12E9166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6694616"/>
        <c:axId val="296698880"/>
      </c:lineChart>
      <c:catAx>
        <c:axId val="29669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6698880"/>
        <c:crosses val="autoZero"/>
        <c:auto val="1"/>
        <c:lblAlgn val="ctr"/>
        <c:lblOffset val="100"/>
        <c:noMultiLvlLbl val="0"/>
      </c:catAx>
      <c:valAx>
        <c:axId val="29669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669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0.11987</cdr:x>
      <cdr:y>0.68221</cdr:y>
    </cdr:from>
    <cdr:to>
      <cdr:x>0.32564</cdr:x>
      <cdr:y>0.83152</cdr:y>
    </cdr:to>
    <cdr:cxnSp macro="">
      <cdr:nvCxnSpPr>
        <cdr:cNvPr id="3" name="直線コネクタ 2">
          <a:extLst xmlns:a="http://schemas.openxmlformats.org/drawingml/2006/main">
            <a:ext uri="{FF2B5EF4-FFF2-40B4-BE49-F238E27FC236}">
              <a16:creationId xmlns:a16="http://schemas.microsoft.com/office/drawing/2014/main" id="{41D2C3EB-75F4-40CD-84B3-58B471A47170}"/>
            </a:ext>
          </a:extLst>
        </cdr:cNvPr>
        <cdr:cNvCxnSpPr/>
      </cdr:nvCxnSpPr>
      <cdr:spPr>
        <a:xfrm xmlns:a="http://schemas.openxmlformats.org/drawingml/2006/main" flipV="1">
          <a:off x="719130" y="2877124"/>
          <a:ext cx="1234468" cy="629729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0.32379</cdr:x>
      <cdr:y>0.5754</cdr:y>
    </cdr:from>
    <cdr:to>
      <cdr:x>0.32379</cdr:x>
      <cdr:y>0.67964</cdr:y>
    </cdr:to>
    <cdr:cxnSp macro="">
      <cdr:nvCxnSpPr>
        <cdr:cNvPr id="8" name="直線コネクタ 7">
          <a:extLst xmlns:a="http://schemas.openxmlformats.org/drawingml/2006/main">
            <a:ext uri="{FF2B5EF4-FFF2-40B4-BE49-F238E27FC236}">
              <a16:creationId xmlns:a16="http://schemas.microsoft.com/office/drawing/2014/main" id="{AF60D8F2-8D71-49C6-935D-04243E5D7F79}"/>
            </a:ext>
          </a:extLst>
        </cdr:cNvPr>
        <cdr:cNvCxnSpPr/>
      </cdr:nvCxnSpPr>
      <cdr:spPr>
        <a:xfrm xmlns:a="http://schemas.openxmlformats.org/drawingml/2006/main" flipV="1">
          <a:off x="1942486" y="2426677"/>
          <a:ext cx="0" cy="439614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0.32212</cdr:x>
      <cdr:y>0.42608</cdr:y>
    </cdr:from>
    <cdr:to>
      <cdr:x>0.52789</cdr:x>
      <cdr:y>0.5754</cdr:y>
    </cdr:to>
    <cdr:cxnSp macro="">
      <cdr:nvCxnSpPr>
        <cdr:cNvPr id="11" name="直線コネクタ 10">
          <a:extLst xmlns:a="http://schemas.openxmlformats.org/drawingml/2006/main">
            <a:ext uri="{FF2B5EF4-FFF2-40B4-BE49-F238E27FC236}">
              <a16:creationId xmlns:a16="http://schemas.microsoft.com/office/drawing/2014/main" id="{105A75D1-236D-41BA-A149-F55D84B23682}"/>
            </a:ext>
          </a:extLst>
        </cdr:cNvPr>
        <cdr:cNvCxnSpPr/>
      </cdr:nvCxnSpPr>
      <cdr:spPr>
        <a:xfrm xmlns:a="http://schemas.openxmlformats.org/drawingml/2006/main" flipV="1">
          <a:off x="1932468" y="1796948"/>
          <a:ext cx="1234468" cy="629729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0.5275</cdr:x>
      <cdr:y>0.32731</cdr:y>
    </cdr:from>
    <cdr:to>
      <cdr:x>0.5275</cdr:x>
      <cdr:y>0.43155</cdr:y>
    </cdr:to>
    <cdr:cxnSp macro="">
      <cdr:nvCxnSpPr>
        <cdr:cNvPr id="12" name="直線コネクタ 11">
          <a:extLst xmlns:a="http://schemas.openxmlformats.org/drawingml/2006/main">
            <a:ext uri="{FF2B5EF4-FFF2-40B4-BE49-F238E27FC236}">
              <a16:creationId xmlns:a16="http://schemas.microsoft.com/office/drawing/2014/main" id="{1D384F75-251F-4CA5-A430-393A813707FE}"/>
            </a:ext>
          </a:extLst>
        </cdr:cNvPr>
        <cdr:cNvCxnSpPr/>
      </cdr:nvCxnSpPr>
      <cdr:spPr>
        <a:xfrm xmlns:a="http://schemas.openxmlformats.org/drawingml/2006/main" flipV="1">
          <a:off x="3164617" y="1380392"/>
          <a:ext cx="0" cy="439614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0.52729</cdr:x>
      <cdr:y>0.18008</cdr:y>
    </cdr:from>
    <cdr:to>
      <cdr:x>0.73306</cdr:x>
      <cdr:y>0.3294</cdr:y>
    </cdr:to>
    <cdr:cxnSp macro="">
      <cdr:nvCxnSpPr>
        <cdr:cNvPr id="13" name="直線コネクタ 12">
          <a:extLst xmlns:a="http://schemas.openxmlformats.org/drawingml/2006/main">
            <a:ext uri="{FF2B5EF4-FFF2-40B4-BE49-F238E27FC236}">
              <a16:creationId xmlns:a16="http://schemas.microsoft.com/office/drawing/2014/main" id="{42DFC942-ADEF-4E98-B4D8-79B8F5B63BC8}"/>
            </a:ext>
          </a:extLst>
        </cdr:cNvPr>
        <cdr:cNvCxnSpPr/>
      </cdr:nvCxnSpPr>
      <cdr:spPr>
        <a:xfrm xmlns:a="http://schemas.openxmlformats.org/drawingml/2006/main" flipV="1">
          <a:off x="3163391" y="759455"/>
          <a:ext cx="1234468" cy="629729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0.73561</cdr:x>
      <cdr:y>0.07714</cdr:y>
    </cdr:from>
    <cdr:to>
      <cdr:x>0.73561</cdr:x>
      <cdr:y>0.18138</cdr:y>
    </cdr:to>
    <cdr:cxnSp macro="">
      <cdr:nvCxnSpPr>
        <cdr:cNvPr id="14" name="直線コネクタ 13">
          <a:extLst xmlns:a="http://schemas.openxmlformats.org/drawingml/2006/main">
            <a:ext uri="{FF2B5EF4-FFF2-40B4-BE49-F238E27FC236}">
              <a16:creationId xmlns:a16="http://schemas.microsoft.com/office/drawing/2014/main" id="{996D8F13-7821-4639-880E-F02C071C739C}"/>
            </a:ext>
          </a:extLst>
        </cdr:cNvPr>
        <cdr:cNvCxnSpPr/>
      </cdr:nvCxnSpPr>
      <cdr:spPr>
        <a:xfrm xmlns:a="http://schemas.openxmlformats.org/drawingml/2006/main" flipV="1">
          <a:off x="4413124" y="325315"/>
          <a:ext cx="0" cy="439614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0.73718</cdr:x>
      <cdr:y>0</cdr:y>
    </cdr:from>
    <cdr:to>
      <cdr:x>0.82979</cdr:x>
      <cdr:y>0.08548</cdr:y>
    </cdr:to>
    <cdr:cxnSp macro="">
      <cdr:nvCxnSpPr>
        <cdr:cNvPr id="15" name="直線コネクタ 14">
          <a:extLst xmlns:a="http://schemas.openxmlformats.org/drawingml/2006/main">
            <a:ext uri="{FF2B5EF4-FFF2-40B4-BE49-F238E27FC236}">
              <a16:creationId xmlns:a16="http://schemas.microsoft.com/office/drawing/2014/main" id="{542EB65E-D989-46F3-A970-D1D0BC52BA88}"/>
            </a:ext>
          </a:extLst>
        </cdr:cNvPr>
        <cdr:cNvCxnSpPr/>
      </cdr:nvCxnSpPr>
      <cdr:spPr>
        <a:xfrm xmlns:a="http://schemas.openxmlformats.org/drawingml/2006/main" flipV="1">
          <a:off x="4422530" y="0"/>
          <a:ext cx="555621" cy="360484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5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32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655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96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098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03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33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2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27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81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43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29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48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3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90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731F8-440A-496C-B2DF-7CE854E26049}" type="datetimeFigureOut">
              <a:rPr kumimoji="1" lang="ja-JP" altLang="en-US" smtClean="0"/>
              <a:t>2021/1/2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E2035E-5445-4FD2-A848-9F1B7648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74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5"/>
          <p:cNvSpPr>
            <a:spLocks noChangeArrowheads="1"/>
          </p:cNvSpPr>
          <p:nvPr/>
        </p:nvSpPr>
        <p:spPr bwMode="auto">
          <a:xfrm>
            <a:off x="798410" y="1087057"/>
            <a:ext cx="6821593" cy="64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ja-JP" sz="1799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799" dirty="0">
                <a:latin typeface="+mn-ea"/>
                <a:ea typeface="+mn-ea"/>
              </a:rPr>
              <a:t>鉛電池ゴルフカートをリチウムイオン電池に置き替えませんか！</a:t>
            </a:r>
            <a:endParaRPr lang="en-US" altLang="ja-JP" sz="1799" dirty="0">
              <a:latin typeface="+mn-ea"/>
              <a:ea typeface="+mn-ea"/>
            </a:endParaRPr>
          </a:p>
        </p:txBody>
      </p:sp>
      <p:pic>
        <p:nvPicPr>
          <p:cNvPr id="37" name="Picture 3" descr="モデルラインナップイメー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432" y="3688377"/>
            <a:ext cx="1667172" cy="136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モデルラインナップイメー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122" y="3669031"/>
            <a:ext cx="1581137" cy="126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485CEB3-F430-450D-B056-44CC84F139E7}"/>
              </a:ext>
            </a:extLst>
          </p:cNvPr>
          <p:cNvSpPr txBox="1"/>
          <p:nvPr/>
        </p:nvSpPr>
        <p:spPr>
          <a:xfrm>
            <a:off x="1766455" y="1801354"/>
            <a:ext cx="6747165" cy="1732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重量が１００</a:t>
            </a:r>
            <a:r>
              <a:rPr lang="en-US" altLang="ja-JP" sz="1351" dirty="0">
                <a:solidFill>
                  <a:srgbClr val="0070C0"/>
                </a:solidFill>
              </a:rPr>
              <a:t>Kg</a:t>
            </a:r>
            <a:r>
              <a:rPr lang="ja-JP" altLang="en-US" sz="1351" dirty="0">
                <a:solidFill>
                  <a:srgbClr val="0070C0"/>
                </a:solidFill>
              </a:rPr>
              <a:t>軽くなります。</a:t>
            </a:r>
            <a:endParaRPr lang="en-US" altLang="ja-JP" sz="135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　　フェアウエー乗り入れができラウンド時間短縮できます。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加速性や登坂能力も抜群です。</a:t>
            </a:r>
            <a:endParaRPr lang="en-US" altLang="ja-JP" sz="135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１回の充電で約３ラウンド回れます。</a:t>
            </a:r>
            <a:endParaRPr lang="en-US" altLang="ja-JP" sz="135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容易に既存の鉛電池から交換できます。</a:t>
            </a:r>
            <a:endParaRPr lang="en-US" altLang="ja-JP" sz="135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総費用も安くなります。</a:t>
            </a:r>
            <a:endParaRPr lang="en-US" altLang="ja-JP" sz="135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電池は信頼性・安全性の高い日本製リチウムイオン再生電池</a:t>
            </a:r>
            <a:r>
              <a:rPr lang="en-US" altLang="ja-JP" sz="1351" dirty="0">
                <a:solidFill>
                  <a:srgbClr val="0070C0"/>
                </a:solidFill>
              </a:rPr>
              <a:t>(</a:t>
            </a:r>
            <a:r>
              <a:rPr lang="ja-JP" altLang="en-US" sz="1351" dirty="0">
                <a:solidFill>
                  <a:srgbClr val="0070C0"/>
                </a:solidFill>
              </a:rPr>
              <a:t>４</a:t>
            </a:r>
            <a:r>
              <a:rPr lang="en-US" altLang="ja-JP" sz="1351" dirty="0">
                <a:solidFill>
                  <a:srgbClr val="0070C0"/>
                </a:solidFill>
              </a:rPr>
              <a:t>R</a:t>
            </a:r>
            <a:r>
              <a:rPr lang="ja-JP" altLang="en-US" sz="1351" dirty="0">
                <a:solidFill>
                  <a:srgbClr val="0070C0"/>
                </a:solidFill>
              </a:rPr>
              <a:t>製）</a:t>
            </a:r>
            <a:endParaRPr lang="en-US" altLang="ja-JP" sz="1351" dirty="0">
              <a:solidFill>
                <a:srgbClr val="0070C0"/>
              </a:solidFill>
            </a:endParaRPr>
          </a:p>
          <a:p>
            <a:r>
              <a:rPr lang="ja-JP" altLang="en-US" sz="1351" dirty="0">
                <a:solidFill>
                  <a:srgbClr val="0070C0"/>
                </a:solidFill>
              </a:rPr>
              <a:t>　　</a:t>
            </a:r>
            <a:r>
              <a:rPr lang="ja-JP" altLang="en-US" sz="1050" dirty="0">
                <a:solidFill>
                  <a:srgbClr val="0070C0"/>
                </a:solidFill>
              </a:rPr>
              <a:t>　</a:t>
            </a:r>
            <a:r>
              <a:rPr lang="en-US" altLang="ja-JP" sz="1050" dirty="0">
                <a:solidFill>
                  <a:srgbClr val="0070C0"/>
                </a:solidFill>
              </a:rPr>
              <a:t>(</a:t>
            </a:r>
            <a:r>
              <a:rPr lang="ja-JP" altLang="en-US" sz="1050" dirty="0">
                <a:solidFill>
                  <a:srgbClr val="0070C0"/>
                </a:solidFill>
              </a:rPr>
              <a:t>車用に使われていた電池を再生）</a:t>
            </a:r>
          </a:p>
        </p:txBody>
      </p:sp>
    </p:spTree>
    <p:extLst>
      <p:ext uri="{BB962C8B-B14F-4D97-AF65-F5344CB8AC3E}">
        <p14:creationId xmlns:p14="http://schemas.microsoft.com/office/powerpoint/2010/main" val="210846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é­åçãªæçããã´ã«ããã¼ã« : ã¹ããã¯ãã©ã">
            <a:extLst>
              <a:ext uri="{FF2B5EF4-FFF2-40B4-BE49-F238E27FC236}">
                <a16:creationId xmlns:a16="http://schemas.microsoft.com/office/drawing/2014/main" id="{CCF9B557-ED7D-4BA7-BB08-29BDACA9B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835" y="2321964"/>
            <a:ext cx="2283268" cy="156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5">
            <a:extLst>
              <a:ext uri="{FF2B5EF4-FFF2-40B4-BE49-F238E27FC236}">
                <a16:creationId xmlns:a16="http://schemas.microsoft.com/office/drawing/2014/main" id="{3E2D9054-457E-4388-AC36-3EBF4A03D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98" y="408870"/>
            <a:ext cx="4931244" cy="3692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799" dirty="0">
                <a:latin typeface="+mn-ea"/>
                <a:ea typeface="+mn-ea"/>
              </a:rPr>
              <a:t>リチウムイオン電池カートだからできること</a:t>
            </a:r>
            <a:endParaRPr lang="en-US" altLang="ja-JP" sz="1799" dirty="0">
              <a:latin typeface="+mn-ea"/>
              <a:ea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4511EC-5551-48CF-BE62-976900C43BA5}"/>
              </a:ext>
            </a:extLst>
          </p:cNvPr>
          <p:cNvSpPr txBox="1"/>
          <p:nvPr/>
        </p:nvSpPr>
        <p:spPr>
          <a:xfrm>
            <a:off x="315725" y="1208717"/>
            <a:ext cx="1697713" cy="50808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重量が１００</a:t>
            </a:r>
            <a:r>
              <a:rPr lang="en-US" altLang="ja-JP" sz="1351" dirty="0">
                <a:solidFill>
                  <a:srgbClr val="0070C0"/>
                </a:solidFill>
              </a:rPr>
              <a:t>Kg</a:t>
            </a:r>
            <a:r>
              <a:rPr lang="ja-JP" altLang="en-US" sz="1351" dirty="0">
                <a:solidFill>
                  <a:srgbClr val="0070C0"/>
                </a:solidFill>
              </a:rPr>
              <a:t>以上軽い</a:t>
            </a:r>
            <a:r>
              <a:rPr lang="ja-JP" altLang="en-US" sz="1201" dirty="0">
                <a:solidFill>
                  <a:srgbClr val="0070C0"/>
                </a:solidFill>
              </a:rPr>
              <a:t>　　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D1B33E-AF27-441F-ABD4-CD7CDB087C70}"/>
              </a:ext>
            </a:extLst>
          </p:cNvPr>
          <p:cNvSpPr txBox="1"/>
          <p:nvPr/>
        </p:nvSpPr>
        <p:spPr>
          <a:xfrm>
            <a:off x="6261992" y="1549530"/>
            <a:ext cx="3108081" cy="4619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ご年配メンバー様　専用カートへ</a:t>
            </a:r>
            <a:endParaRPr lang="en-US" altLang="ja-JP" sz="120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　（冷暖房付き！）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5163F0-11E6-482E-8A1D-B77B897A9ACD}"/>
              </a:ext>
            </a:extLst>
          </p:cNvPr>
          <p:cNvSpPr txBox="1"/>
          <p:nvPr/>
        </p:nvSpPr>
        <p:spPr>
          <a:xfrm>
            <a:off x="318428" y="4988369"/>
            <a:ext cx="1692477" cy="50808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加速性や登坂能力も抜群です。</a:t>
            </a:r>
            <a:endParaRPr lang="en-US" altLang="ja-JP" sz="1351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8D04B6-85C0-4E34-8814-1C16E93D2928}"/>
              </a:ext>
            </a:extLst>
          </p:cNvPr>
          <p:cNvSpPr txBox="1"/>
          <p:nvPr/>
        </p:nvSpPr>
        <p:spPr>
          <a:xfrm>
            <a:off x="5413136" y="3934334"/>
            <a:ext cx="1697713" cy="715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35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endParaRPr lang="en-US" altLang="ja-JP" sz="1351" dirty="0">
              <a:solidFill>
                <a:srgbClr val="0070C0"/>
              </a:solidFill>
            </a:endParaRPr>
          </a:p>
          <a:p>
            <a:endParaRPr lang="en-US" altLang="ja-JP" sz="1351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1BD65AF-ABA6-402B-AEC3-6297CCD4970B}"/>
              </a:ext>
            </a:extLst>
          </p:cNvPr>
          <p:cNvSpPr txBox="1"/>
          <p:nvPr/>
        </p:nvSpPr>
        <p:spPr>
          <a:xfrm>
            <a:off x="313192" y="2967687"/>
            <a:ext cx="1697713" cy="50808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351" dirty="0">
                <a:solidFill>
                  <a:srgbClr val="0070C0"/>
                </a:solidFill>
              </a:rPr>
              <a:t>１回の充電で</a:t>
            </a:r>
            <a:endParaRPr lang="en-US" altLang="ja-JP" sz="1351" dirty="0">
              <a:solidFill>
                <a:srgbClr val="0070C0"/>
              </a:solidFill>
            </a:endParaRPr>
          </a:p>
          <a:p>
            <a:r>
              <a:rPr lang="ja-JP" altLang="en-US" sz="1351" dirty="0">
                <a:solidFill>
                  <a:srgbClr val="0070C0"/>
                </a:solidFill>
              </a:rPr>
              <a:t>余裕の充電容量</a:t>
            </a:r>
            <a:endParaRPr lang="en-US" altLang="ja-JP" sz="1351" dirty="0">
              <a:solidFill>
                <a:srgbClr val="0070C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FF890FD-72E1-468E-A3B1-5DEAE154C42A}"/>
              </a:ext>
            </a:extLst>
          </p:cNvPr>
          <p:cNvSpPr txBox="1"/>
          <p:nvPr/>
        </p:nvSpPr>
        <p:spPr>
          <a:xfrm>
            <a:off x="6261992" y="4022848"/>
            <a:ext cx="3217984" cy="27712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マーシャル　＆　各種運搬カートへ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55BC5D81-EF3B-4A16-9DD2-2EC39FE1CFF4}"/>
              </a:ext>
            </a:extLst>
          </p:cNvPr>
          <p:cNvSpPr/>
          <p:nvPr/>
        </p:nvSpPr>
        <p:spPr>
          <a:xfrm>
            <a:off x="6178865" y="358290"/>
            <a:ext cx="1863968" cy="922945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DB31CC-201D-48F4-ACAC-EADAEB74B7FA}"/>
              </a:ext>
            </a:extLst>
          </p:cNvPr>
          <p:cNvSpPr txBox="1"/>
          <p:nvPr/>
        </p:nvSpPr>
        <p:spPr>
          <a:xfrm>
            <a:off x="6559058" y="562001"/>
            <a:ext cx="1107835" cy="646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1" dirty="0">
                <a:solidFill>
                  <a:srgbClr val="0070C0"/>
                </a:solidFill>
              </a:rPr>
              <a:t>いますよね。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こんなお客様</a:t>
            </a:r>
            <a:endParaRPr lang="en-US" altLang="ja-JP" sz="120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endParaRPr lang="en-US" altLang="ja-JP" sz="1201" dirty="0">
              <a:solidFill>
                <a:srgbClr val="0070C0"/>
              </a:solidFill>
            </a:endParaRPr>
          </a:p>
        </p:txBody>
      </p:sp>
      <p:pic>
        <p:nvPicPr>
          <p:cNvPr id="1030" name="Picture 6" descr="æ¹é ã«ã¼ã">
            <a:extLst>
              <a:ext uri="{FF2B5EF4-FFF2-40B4-BE49-F238E27FC236}">
                <a16:creationId xmlns:a16="http://schemas.microsoft.com/office/drawing/2014/main" id="{6A4F23A7-5480-4EB4-90CF-E696BEBFA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099" y="4422419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B470C4FE-FB39-416C-995F-0ECF15287C20}"/>
              </a:ext>
            </a:extLst>
          </p:cNvPr>
          <p:cNvSpPr/>
          <p:nvPr/>
        </p:nvSpPr>
        <p:spPr>
          <a:xfrm>
            <a:off x="5492593" y="5925779"/>
            <a:ext cx="1060197" cy="922945"/>
          </a:xfrm>
          <a:prstGeom prst="wedgeEllipseCallout">
            <a:avLst>
              <a:gd name="adj1" fmla="val 47563"/>
              <a:gd name="adj2" fmla="val -8420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58C0B46-E0C4-4832-B371-31E5069A0C77}"/>
              </a:ext>
            </a:extLst>
          </p:cNvPr>
          <p:cNvSpPr txBox="1"/>
          <p:nvPr/>
        </p:nvSpPr>
        <p:spPr>
          <a:xfrm>
            <a:off x="5492593" y="6125332"/>
            <a:ext cx="1107835" cy="27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1" dirty="0">
                <a:solidFill>
                  <a:srgbClr val="0070C0"/>
                </a:solidFill>
              </a:rPr>
              <a:t>一石二鳥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D0F5A6-6380-4BDA-AAB9-2EFBFE9BED09}"/>
              </a:ext>
            </a:extLst>
          </p:cNvPr>
          <p:cNvSpPr txBox="1"/>
          <p:nvPr/>
        </p:nvSpPr>
        <p:spPr>
          <a:xfrm>
            <a:off x="2950316" y="1200602"/>
            <a:ext cx="2014237" cy="4619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フェアウエー乗り入れても芝が痛みません。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4A6B5D-EDF0-47F7-91F6-485405FEDAF6}"/>
              </a:ext>
            </a:extLst>
          </p:cNvPr>
          <p:cNvSpPr txBox="1"/>
          <p:nvPr/>
        </p:nvSpPr>
        <p:spPr>
          <a:xfrm>
            <a:off x="2950312" y="2623065"/>
            <a:ext cx="2014237" cy="64671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スタート間隔縮められます。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pPr marL="214297" indent="-214297">
              <a:buFont typeface="Wingdings" panose="05000000000000000000" pitchFamily="2" charset="2"/>
              <a:buChar char="n"/>
            </a:pP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BFB770-4B4D-4D25-9195-B310EBFADDC6}"/>
              </a:ext>
            </a:extLst>
          </p:cNvPr>
          <p:cNvSpPr txBox="1"/>
          <p:nvPr/>
        </p:nvSpPr>
        <p:spPr>
          <a:xfrm>
            <a:off x="2950312" y="3683652"/>
            <a:ext cx="2014237" cy="10163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クーラーやエアコンなど１００</a:t>
            </a:r>
            <a:r>
              <a:rPr lang="en-US" altLang="ja-JP" sz="1201" dirty="0">
                <a:solidFill>
                  <a:srgbClr val="0070C0"/>
                </a:solidFill>
              </a:rPr>
              <a:t>V</a:t>
            </a:r>
            <a:r>
              <a:rPr lang="ja-JP" altLang="en-US" sz="1201" dirty="0">
                <a:solidFill>
                  <a:srgbClr val="0070C0"/>
                </a:solidFill>
              </a:rPr>
              <a:t>の電気製品取付改造できます。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　（暑さ、寒さ対策）</a:t>
            </a:r>
            <a:endParaRPr lang="en-US" altLang="ja-JP" sz="1201" dirty="0">
              <a:solidFill>
                <a:srgbClr val="0070C0"/>
              </a:solidFill>
            </a:endParaRPr>
          </a:p>
          <a:p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E176A3-22E4-4D20-AC7F-3FC677173944}"/>
              </a:ext>
            </a:extLst>
          </p:cNvPr>
          <p:cNvSpPr txBox="1"/>
          <p:nvPr/>
        </p:nvSpPr>
        <p:spPr>
          <a:xfrm>
            <a:off x="2980591" y="4847753"/>
            <a:ext cx="2014237" cy="4619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牽引能力上がります。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　　重量物引っ張れます。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ED511C2-2C82-4315-954B-4132FF70EFE6}"/>
              </a:ext>
            </a:extLst>
          </p:cNvPr>
          <p:cNvSpPr txBox="1"/>
          <p:nvPr/>
        </p:nvSpPr>
        <p:spPr>
          <a:xfrm>
            <a:off x="2960904" y="1900394"/>
            <a:ext cx="2014237" cy="4619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297" indent="-214297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遅いプレーも防げます。</a:t>
            </a:r>
            <a:endParaRPr lang="en-US" altLang="ja-JP" sz="1201" dirty="0">
              <a:solidFill>
                <a:srgbClr val="0070C0"/>
              </a:solidFill>
            </a:endParaRPr>
          </a:p>
          <a:p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CFF5DC0E-A69D-4FD0-AB94-4B2E0A170D4C}"/>
              </a:ext>
            </a:extLst>
          </p:cNvPr>
          <p:cNvSpPr/>
          <p:nvPr/>
        </p:nvSpPr>
        <p:spPr>
          <a:xfrm>
            <a:off x="2285999" y="1696915"/>
            <a:ext cx="422031" cy="3138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023615E5-A227-41F0-81BE-AA3A27E4BF9C}"/>
              </a:ext>
            </a:extLst>
          </p:cNvPr>
          <p:cNvCxnSpPr>
            <a:cxnSpLocks/>
          </p:cNvCxnSpPr>
          <p:nvPr/>
        </p:nvCxnSpPr>
        <p:spPr>
          <a:xfrm>
            <a:off x="5163042" y="1580808"/>
            <a:ext cx="1098950" cy="107804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2034CE-B4A9-46E0-B1AA-F1FE5C663C42}"/>
              </a:ext>
            </a:extLst>
          </p:cNvPr>
          <p:cNvCxnSpPr>
            <a:cxnSpLocks/>
          </p:cNvCxnSpPr>
          <p:nvPr/>
        </p:nvCxnSpPr>
        <p:spPr>
          <a:xfrm>
            <a:off x="5187389" y="2282147"/>
            <a:ext cx="1074603" cy="5935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9CB1138F-3E90-4244-98DA-6F67ED4191D3}"/>
              </a:ext>
            </a:extLst>
          </p:cNvPr>
          <p:cNvCxnSpPr>
            <a:cxnSpLocks/>
          </p:cNvCxnSpPr>
          <p:nvPr/>
        </p:nvCxnSpPr>
        <p:spPr>
          <a:xfrm flipV="1">
            <a:off x="5072186" y="3034445"/>
            <a:ext cx="1189806" cy="206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9B493AA7-69E3-4047-892F-A76052BD12CB}"/>
              </a:ext>
            </a:extLst>
          </p:cNvPr>
          <p:cNvCxnSpPr>
            <a:cxnSpLocks/>
          </p:cNvCxnSpPr>
          <p:nvPr/>
        </p:nvCxnSpPr>
        <p:spPr>
          <a:xfrm flipV="1">
            <a:off x="5081051" y="3150646"/>
            <a:ext cx="1097814" cy="98324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063FF4B-B4A7-46F5-B9C8-0561A08813E0}"/>
              </a:ext>
            </a:extLst>
          </p:cNvPr>
          <p:cNvCxnSpPr>
            <a:cxnSpLocks/>
          </p:cNvCxnSpPr>
          <p:nvPr/>
        </p:nvCxnSpPr>
        <p:spPr>
          <a:xfrm>
            <a:off x="5081051" y="5117399"/>
            <a:ext cx="1264968" cy="343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81AF135-EBB6-41D6-B7CC-C793DE7EC862}"/>
              </a:ext>
            </a:extLst>
          </p:cNvPr>
          <p:cNvCxnSpPr>
            <a:cxnSpLocks/>
          </p:cNvCxnSpPr>
          <p:nvPr/>
        </p:nvCxnSpPr>
        <p:spPr>
          <a:xfrm flipV="1">
            <a:off x="5121681" y="5291522"/>
            <a:ext cx="1140311" cy="4781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D83B091-99A8-44FA-9DF3-DCCDCA4767F7}"/>
              </a:ext>
            </a:extLst>
          </p:cNvPr>
          <p:cNvSpPr txBox="1"/>
          <p:nvPr/>
        </p:nvSpPr>
        <p:spPr>
          <a:xfrm>
            <a:off x="2960904" y="5426437"/>
            <a:ext cx="2014237" cy="4619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日が暮れて照明付きカートに変身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8A1C229-1D41-42B9-A412-9FA2EC93957B}"/>
              </a:ext>
            </a:extLst>
          </p:cNvPr>
          <p:cNvSpPr txBox="1"/>
          <p:nvPr/>
        </p:nvSpPr>
        <p:spPr>
          <a:xfrm>
            <a:off x="2978714" y="6158069"/>
            <a:ext cx="2014237" cy="4619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201" dirty="0">
                <a:solidFill>
                  <a:srgbClr val="0070C0"/>
                </a:solidFill>
              </a:rPr>
              <a:t>いざという時</a:t>
            </a:r>
            <a:endParaRPr lang="en-US" altLang="ja-JP" sz="1201" dirty="0">
              <a:solidFill>
                <a:srgbClr val="0070C0"/>
              </a:solidFill>
            </a:endParaRPr>
          </a:p>
          <a:p>
            <a:r>
              <a:rPr lang="ja-JP" altLang="en-US" sz="1201" dirty="0">
                <a:solidFill>
                  <a:srgbClr val="0070C0"/>
                </a:solidFill>
              </a:rPr>
              <a:t>　　　　　現場に急行</a:t>
            </a:r>
            <a:endParaRPr lang="en-US" altLang="ja-JP" sz="1201" dirty="0">
              <a:solidFill>
                <a:srgbClr val="0070C0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02B0B78C-066A-4DCA-8957-616F21D41834}"/>
              </a:ext>
            </a:extLst>
          </p:cNvPr>
          <p:cNvCxnSpPr>
            <a:cxnSpLocks/>
          </p:cNvCxnSpPr>
          <p:nvPr/>
        </p:nvCxnSpPr>
        <p:spPr>
          <a:xfrm flipV="1">
            <a:off x="5126622" y="5441012"/>
            <a:ext cx="1169482" cy="9062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>
            <a:extLst>
              <a:ext uri="{FF2B5EF4-FFF2-40B4-BE49-F238E27FC236}">
                <a16:creationId xmlns:a16="http://schemas.microsoft.com/office/drawing/2014/main" id="{58D3C69F-93E5-4E9B-872B-EDD7279383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381" y="6011704"/>
            <a:ext cx="2305649" cy="67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5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8155EE-AE54-454C-B243-ED05D95950AA}"/>
              </a:ext>
            </a:extLst>
          </p:cNvPr>
          <p:cNvSpPr txBox="1"/>
          <p:nvPr/>
        </p:nvSpPr>
        <p:spPr>
          <a:xfrm>
            <a:off x="495310" y="1093456"/>
            <a:ext cx="6792184" cy="3479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1" dirty="0"/>
              <a:t>リチウムイオンマンガン電池に置き換えるとこんなメリットが！！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2889867-104B-4697-908A-C8EFFB28EF35}"/>
              </a:ext>
            </a:extLst>
          </p:cNvPr>
          <p:cNvSpPr txBox="1"/>
          <p:nvPr/>
        </p:nvSpPr>
        <p:spPr>
          <a:xfrm>
            <a:off x="1216868" y="1488861"/>
            <a:ext cx="6337057" cy="4301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重量が</a:t>
            </a:r>
            <a:r>
              <a:rPr lang="en-US" altLang="ja-JP" sz="1201" b="1" dirty="0">
                <a:solidFill>
                  <a:srgbClr val="0070C0"/>
                </a:solidFill>
              </a:rPr>
              <a:t>100Kg </a:t>
            </a:r>
            <a:r>
              <a:rPr lang="ja-JP" altLang="en-US" sz="1201" b="1" dirty="0">
                <a:solidFill>
                  <a:srgbClr val="0070C0"/>
                </a:solidFill>
              </a:rPr>
              <a:t>軽くなります。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今までできなかったフェアウェイ乗り入れが可能に！</a:t>
            </a:r>
            <a:r>
              <a:rPr lang="en-US" altLang="ja-JP" sz="1201" b="1" dirty="0">
                <a:solidFill>
                  <a:srgbClr val="0070C0"/>
                </a:solidFill>
              </a:rPr>
              <a:t>(</a:t>
            </a:r>
            <a:r>
              <a:rPr lang="ja-JP" altLang="en-US" sz="1201" b="1" dirty="0">
                <a:solidFill>
                  <a:srgbClr val="0070C0"/>
                </a:solidFill>
              </a:rPr>
              <a:t>ラウンド時間の短縮に）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タイヤの摩耗が減ります。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カート道路の凹凸が減ります。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一度の充電で</a:t>
            </a:r>
            <a:r>
              <a:rPr lang="en-US" altLang="ja-JP" sz="1201" b="1" dirty="0">
                <a:solidFill>
                  <a:srgbClr val="0070C0"/>
                </a:solidFill>
              </a:rPr>
              <a:t>3</a:t>
            </a:r>
            <a:r>
              <a:rPr lang="ja-JP" altLang="en-US" sz="1201" b="1" dirty="0">
                <a:solidFill>
                  <a:srgbClr val="0070C0"/>
                </a:solidFill>
              </a:rPr>
              <a:t>ラウンドから</a:t>
            </a:r>
            <a:r>
              <a:rPr lang="en-US" altLang="ja-JP" sz="1201" b="1" dirty="0">
                <a:solidFill>
                  <a:srgbClr val="0070C0"/>
                </a:solidFill>
              </a:rPr>
              <a:t>4</a:t>
            </a:r>
            <a:r>
              <a:rPr lang="ja-JP" altLang="en-US" sz="1201" b="1" dirty="0">
                <a:solidFill>
                  <a:srgbClr val="0070C0"/>
                </a:solidFill>
              </a:rPr>
              <a:t>ラウンド可能になります。</a:t>
            </a:r>
            <a:r>
              <a:rPr lang="en-US" altLang="ja-JP" sz="900" b="1" dirty="0">
                <a:solidFill>
                  <a:srgbClr val="0070C0"/>
                </a:solidFill>
              </a:rPr>
              <a:t>(</a:t>
            </a:r>
            <a:r>
              <a:rPr lang="ja-JP" altLang="en-US" sz="900" b="1" dirty="0">
                <a:solidFill>
                  <a:srgbClr val="0070C0"/>
                </a:solidFill>
              </a:rPr>
              <a:t>注：コースの起伏で変わります）</a:t>
            </a:r>
            <a:endParaRPr lang="en-US" altLang="ja-JP" sz="900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　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一度交換したら３～５年は交換不要です。</a:t>
            </a:r>
            <a:r>
              <a:rPr lang="en-US" altLang="ja-JP" sz="1201" b="1" dirty="0">
                <a:solidFill>
                  <a:srgbClr val="0070C0"/>
                </a:solidFill>
              </a:rPr>
              <a:t>(3</a:t>
            </a:r>
            <a:r>
              <a:rPr lang="ja-JP" altLang="en-US" sz="1201" b="1" dirty="0">
                <a:solidFill>
                  <a:srgbClr val="0070C0"/>
                </a:solidFill>
              </a:rPr>
              <a:t>年保証）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鉛電池に比べて体積が２／３に。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空いたスペースに、クーラーボックスや小物収納できます。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　　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加速性もよく坂道を軽快に走ります。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日産リーフに使われた安全で品質が良いバッテリーを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r>
              <a:rPr lang="ja-JP" altLang="en-US" sz="1201" b="1" dirty="0">
                <a:solidFill>
                  <a:srgbClr val="0070C0"/>
                </a:solidFill>
              </a:rPr>
              <a:t>　　　リファビッシュ（再生整備）して使用しています。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容易に鉛電池のカートから交換できます。日々のメンテナンスは不要。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電池容量が大きいのでクーラーや暖房機を載せた各種改造が可能です。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r>
              <a:rPr lang="ja-JP" altLang="en-US" sz="1201" b="1" dirty="0">
                <a:solidFill>
                  <a:srgbClr val="0070C0"/>
                </a:solidFill>
              </a:rPr>
              <a:t>電池の定期診断もでき履歴を残せます。</a:t>
            </a:r>
            <a:endParaRPr lang="en-US" altLang="ja-JP" sz="1201" b="1" dirty="0">
              <a:solidFill>
                <a:srgbClr val="0070C0"/>
              </a:solidFill>
            </a:endParaRPr>
          </a:p>
          <a:p>
            <a:pPr marL="148358" indent="-148358">
              <a:buFont typeface="Wingdings" panose="05000000000000000000" pitchFamily="2" charset="2"/>
              <a:buChar char="ü"/>
            </a:pPr>
            <a:endParaRPr lang="ja-JP" altLang="en-US" sz="934" dirty="0"/>
          </a:p>
        </p:txBody>
      </p:sp>
    </p:spTree>
    <p:extLst>
      <p:ext uri="{BB962C8B-B14F-4D97-AF65-F5344CB8AC3E}">
        <p14:creationId xmlns:p14="http://schemas.microsoft.com/office/powerpoint/2010/main" val="213984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75159"/>
              </p:ext>
            </p:extLst>
          </p:nvPr>
        </p:nvGraphicFramePr>
        <p:xfrm>
          <a:off x="1381726" y="1496895"/>
          <a:ext cx="5102205" cy="4109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078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リチウム</a:t>
                      </a:r>
                      <a:endParaRPr kumimoji="1" lang="en-US" altLang="ja-JP" sz="800" dirty="0"/>
                    </a:p>
                    <a:p>
                      <a:pPr algn="ctr"/>
                      <a:r>
                        <a:rPr kumimoji="1" lang="ja-JP" altLang="en-US" sz="600" dirty="0"/>
                        <a:t>（リファービッシュ）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鉛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重量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/>
                        <a:t>-100</a:t>
                      </a:r>
                      <a:r>
                        <a:rPr kumimoji="1" lang="ja-JP" altLang="en-US" sz="800" dirty="0"/>
                        <a:t>㎏</a:t>
                      </a:r>
                    </a:p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基準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一度の充電で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3R</a:t>
                      </a:r>
                      <a:r>
                        <a:rPr kumimoji="1" lang="ja-JP" altLang="en-US" sz="800" dirty="0"/>
                        <a:t>以上</a:t>
                      </a:r>
                      <a:endParaRPr kumimoji="1" lang="en-US" altLang="ja-JP" sz="800" dirty="0"/>
                    </a:p>
                    <a:p>
                      <a:pPr algn="ctr"/>
                      <a:r>
                        <a:rPr kumimoji="1" lang="ja-JP" altLang="en-US" sz="600" dirty="0"/>
                        <a:t>（平地で６０</a:t>
                      </a:r>
                      <a:r>
                        <a:rPr kumimoji="1" lang="en-US" altLang="ja-JP" sz="600" dirty="0"/>
                        <a:t>Km</a:t>
                      </a:r>
                      <a:r>
                        <a:rPr kumimoji="1" lang="ja-JP" altLang="en-US" sz="800" dirty="0"/>
                        <a:t>）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1</a:t>
                      </a:r>
                      <a:r>
                        <a:rPr kumimoji="1" lang="ja-JP" altLang="en-US" sz="800" dirty="0"/>
                        <a:t>～２</a:t>
                      </a:r>
                      <a:r>
                        <a:rPr kumimoji="1" lang="en-US" altLang="ja-JP" sz="800" dirty="0"/>
                        <a:t>R</a:t>
                      </a:r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充電頻度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２日に１回程度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ほぼ毎日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4258642313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充電時間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約</a:t>
                      </a:r>
                      <a:r>
                        <a:rPr kumimoji="1" lang="en-US" altLang="ja-JP" sz="800" dirty="0"/>
                        <a:t>2</a:t>
                      </a:r>
                      <a:r>
                        <a:rPr kumimoji="1" lang="ja-JP" altLang="en-US" sz="800" dirty="0"/>
                        <a:t>時間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約</a:t>
                      </a:r>
                      <a:r>
                        <a:rPr kumimoji="1" lang="en-US" altLang="ja-JP" sz="800" dirty="0"/>
                        <a:t>4</a:t>
                      </a:r>
                      <a:r>
                        <a:rPr kumimoji="1" lang="ja-JP" altLang="en-US" sz="800" dirty="0"/>
                        <a:t>時間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7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体積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２</a:t>
                      </a:r>
                      <a:r>
                        <a:rPr kumimoji="1" lang="en-US" altLang="ja-JP" sz="800" dirty="0"/>
                        <a:t>/</a:t>
                      </a:r>
                      <a:r>
                        <a:rPr kumimoji="1" lang="ja-JP" altLang="en-US" sz="800" dirty="0"/>
                        <a:t>３</a:t>
                      </a:r>
                      <a:endParaRPr kumimoji="1" lang="en-US" altLang="ja-JP" sz="800" dirty="0"/>
                    </a:p>
                    <a:p>
                      <a:pPr algn="ctr"/>
                      <a:r>
                        <a:rPr kumimoji="1" lang="ja-JP" altLang="en-US" sz="800" dirty="0"/>
                        <a:t>（空間を物置へ）</a:t>
                      </a:r>
                    </a:p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基準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寿命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５～</a:t>
                      </a:r>
                      <a:r>
                        <a:rPr kumimoji="1" lang="en-US" altLang="ja-JP" sz="800" dirty="0"/>
                        <a:t>7</a:t>
                      </a:r>
                      <a:r>
                        <a:rPr kumimoji="1" lang="ja-JP" altLang="en-US" sz="800" dirty="0"/>
                        <a:t>年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１～２年</a:t>
                      </a:r>
                      <a:endParaRPr kumimoji="1" lang="en-US" altLang="ja-JP" sz="800" dirty="0"/>
                    </a:p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鉛からリチウム電池への交換時間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１時間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？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交換容易性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容易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？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7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加速性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/>
                        <a:t>より良い</a:t>
                      </a:r>
                    </a:p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基準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7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登坂力</a:t>
                      </a:r>
                      <a:endParaRPr kumimoji="1" lang="en-US" altLang="ja-JP" sz="800" dirty="0"/>
                    </a:p>
                    <a:p>
                      <a:pPr algn="ctr"/>
                      <a:r>
                        <a:rPr kumimoji="1" lang="ja-JP" altLang="en-US" sz="800" dirty="0"/>
                        <a:t>（</a:t>
                      </a:r>
                      <a:r>
                        <a:rPr kumimoji="1" lang="en-US" altLang="ja-JP" sz="800" dirty="0"/>
                        <a:t>20</a:t>
                      </a:r>
                      <a:r>
                        <a:rPr kumimoji="1" lang="ja-JP" altLang="en-US" sz="800" dirty="0" err="1"/>
                        <a:t>゜</a:t>
                      </a:r>
                      <a:r>
                        <a:rPr kumimoji="1" lang="ja-JP" altLang="en-US" sz="800" dirty="0"/>
                        <a:t>勾配）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/>
                        <a:t>10Km/h</a:t>
                      </a:r>
                      <a:endParaRPr kumimoji="1" lang="ja-JP" altLang="en-US" sz="800" dirty="0"/>
                    </a:p>
                    <a:p>
                      <a:pPr algn="ctr"/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6Km/h</a:t>
                      </a:r>
                      <a:endParaRPr kumimoji="1" lang="ja-JP" altLang="en-US" sz="800" dirty="0"/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初期コスト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/>
                        <a:t>約２～３倍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基準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充電コスト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/>
                        <a:t>30</a:t>
                      </a:r>
                      <a:r>
                        <a:rPr kumimoji="1" lang="ja-JP" altLang="en-US" sz="800" dirty="0"/>
                        <a:t>％減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基準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1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メインテナンス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/>
                        <a:t>ほぼ不要</a:t>
                      </a:r>
                    </a:p>
                  </a:txBody>
                  <a:tcPr marL="47479" marR="47479" marT="23739" marB="2373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？</a:t>
                      </a:r>
                    </a:p>
                  </a:txBody>
                  <a:tcPr marL="47479" marR="47479" marT="23739" marB="23739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92234" y="1122765"/>
            <a:ext cx="5309299" cy="3230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99" b="1" dirty="0"/>
              <a:t>鉛電池と再生リチウムイオンマンガン電池との比較</a:t>
            </a:r>
          </a:p>
        </p:txBody>
      </p:sp>
    </p:spTree>
    <p:extLst>
      <p:ext uri="{BB962C8B-B14F-4D97-AF65-F5344CB8AC3E}">
        <p14:creationId xmlns:p14="http://schemas.microsoft.com/office/powerpoint/2010/main" val="253484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955" y="1384281"/>
            <a:ext cx="2434795" cy="1696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17271"/>
              </p:ext>
            </p:extLst>
          </p:nvPr>
        </p:nvGraphicFramePr>
        <p:xfrm>
          <a:off x="2308142" y="3466394"/>
          <a:ext cx="2882427" cy="12094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25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638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サイズ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 dirty="0">
                          <a:latin typeface="+mj-lt"/>
                        </a:rPr>
                        <a:t>447mm x 247mm</a:t>
                      </a:r>
                      <a:r>
                        <a:rPr kumimoji="1" lang="en-US" altLang="ja-JP" sz="800" b="0" baseline="0" dirty="0">
                          <a:latin typeface="+mj-lt"/>
                        </a:rPr>
                        <a:t> x 278mm</a:t>
                      </a:r>
                      <a:r>
                        <a:rPr kumimoji="1" lang="ja-JP" altLang="en-US" sz="800" b="0" baseline="0" dirty="0">
                          <a:latin typeface="+mj-lt"/>
                        </a:rPr>
                        <a:t>　２箱</a:t>
                      </a:r>
                      <a:endParaRPr kumimoji="1" lang="ja-JP" altLang="en-US" sz="800" b="0" dirty="0">
                        <a:latin typeface="+mj-lt"/>
                      </a:endParaRP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59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電池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日産リーフ用バッテリー</a:t>
                      </a: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559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重量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約７６ｋｇ</a:t>
                      </a: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59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容量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１３０</a:t>
                      </a:r>
                      <a:r>
                        <a:rPr kumimoji="1" lang="en-US" altLang="ja-JP" sz="800" b="0" dirty="0">
                          <a:latin typeface="+mj-lt"/>
                        </a:rPr>
                        <a:t>Ah</a:t>
                      </a:r>
                      <a:endParaRPr kumimoji="1" lang="ja-JP" altLang="en-US" sz="800" b="0" dirty="0">
                        <a:latin typeface="+mj-lt"/>
                      </a:endParaRP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191433614"/>
                  </a:ext>
                </a:extLst>
              </a:tr>
              <a:tr h="179559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電圧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４８</a:t>
                      </a:r>
                      <a:r>
                        <a:rPr kumimoji="1" lang="en-US" altLang="ja-JP" sz="800" b="0" dirty="0">
                          <a:latin typeface="+mj-lt"/>
                        </a:rPr>
                        <a:t>V</a:t>
                      </a:r>
                      <a:endParaRPr kumimoji="1" lang="ja-JP" altLang="en-US" sz="800" b="0" dirty="0">
                        <a:latin typeface="+mj-lt"/>
                      </a:endParaRP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3773025943"/>
                  </a:ext>
                </a:extLst>
              </a:tr>
              <a:tr h="179559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latin typeface="+mj-lt"/>
                        </a:rPr>
                        <a:t>モジュール数</a:t>
                      </a:r>
                    </a:p>
                  </a:txBody>
                  <a:tcPr marL="47488" marR="47488" marT="23739" marB="23739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 dirty="0">
                          <a:latin typeface="+mj-lt"/>
                        </a:rPr>
                        <a:t>12</a:t>
                      </a:r>
                      <a:r>
                        <a:rPr kumimoji="1" lang="ja-JP" altLang="en-US" sz="800" b="0" dirty="0">
                          <a:latin typeface="+mj-lt"/>
                        </a:rPr>
                        <a:t>モジュール</a:t>
                      </a:r>
                    </a:p>
                  </a:txBody>
                  <a:tcPr marL="47488" marR="47488" marT="23739" marB="237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3707564" y="2456351"/>
            <a:ext cx="270747" cy="305987"/>
          </a:xfrm>
          <a:prstGeom prst="rect">
            <a:avLst/>
          </a:prstGeom>
          <a:solidFill>
            <a:schemeClr val="accent1"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34"/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3931896" y="1980341"/>
            <a:ext cx="575802" cy="59505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4501077" y="1796558"/>
            <a:ext cx="1173719" cy="412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39" dirty="0">
                <a:ea typeface="HGP創英角ｺﾞｼｯｸUB" panose="020B0900000000000000" pitchFamily="50" charset="-128"/>
              </a:rPr>
              <a:t>リチウムイオン</a:t>
            </a:r>
            <a:endParaRPr lang="en-US" altLang="ja-JP" sz="1039" dirty="0">
              <a:ea typeface="HGP創英角ｺﾞｼｯｸUB" panose="020B0900000000000000" pitchFamily="50" charset="-128"/>
            </a:endParaRPr>
          </a:p>
          <a:p>
            <a:r>
              <a:rPr lang="ja-JP" altLang="en-US" sz="1039" dirty="0">
                <a:ea typeface="HGP創英角ｺﾞｼｯｸUB" panose="020B0900000000000000" pitchFamily="50" charset="-128"/>
              </a:rPr>
              <a:t>バッテリーボックス</a:t>
            </a:r>
            <a:endParaRPr lang="en-US" altLang="ja-JP" sz="1039" dirty="0">
              <a:ea typeface="HGP創英角ｺﾞｼｯｸUB" panose="020B09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074841" y="1335234"/>
            <a:ext cx="2140330" cy="252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39" dirty="0">
                <a:ea typeface="HGP創英角ｺﾞｼｯｸUB" panose="020B0900000000000000" pitchFamily="50" charset="-128"/>
                <a:sym typeface="Wingdings" panose="05000000000000000000" pitchFamily="2" charset="2"/>
              </a:rPr>
              <a:t>製品概要（</a:t>
            </a:r>
            <a:r>
              <a:rPr lang="en-US" altLang="ja-JP" sz="1039" dirty="0">
                <a:ea typeface="HGP創英角ｺﾞｼｯｸUB" panose="020B0900000000000000" pitchFamily="50" charset="-128"/>
                <a:sym typeface="Wingdings" panose="05000000000000000000" pitchFamily="2" charset="2"/>
              </a:rPr>
              <a:t>H</a:t>
            </a:r>
            <a:r>
              <a:rPr lang="ja-JP" altLang="en-US" sz="1039" dirty="0">
                <a:ea typeface="HGP創英角ｺﾞｼｯｸUB" panose="020B0900000000000000" pitchFamily="50" charset="-128"/>
                <a:sym typeface="Wingdings" panose="05000000000000000000" pitchFamily="2" charset="2"/>
              </a:rPr>
              <a:t>社製積み替えの場合）</a:t>
            </a:r>
            <a:r>
              <a:rPr lang="en-US" altLang="ja-JP" sz="1039" dirty="0">
                <a:ea typeface="HGP創英角ｺﾞｼｯｸUB" panose="020B0900000000000000" pitchFamily="50" charset="-128"/>
                <a:sym typeface="Wingdings" panose="05000000000000000000" pitchFamily="2" charset="2"/>
              </a:rPr>
              <a:t> </a:t>
            </a:r>
            <a:endParaRPr lang="en-US" altLang="ja-JP" sz="1039" dirty="0">
              <a:ea typeface="HGP創英角ｺﾞｼｯｸUB" panose="020B09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071830" y="3242061"/>
            <a:ext cx="1944763" cy="252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39" dirty="0">
                <a:ea typeface="HGP創英角ｺﾞｼｯｸUB" panose="020B0900000000000000" pitchFamily="50" charset="-128"/>
              </a:rPr>
              <a:t>リチウムイオンバッテリーボックス</a:t>
            </a:r>
            <a:endParaRPr lang="en-US" altLang="ja-JP" sz="1039" dirty="0"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390E33-618B-48EA-B762-CCE588C768DF}"/>
              </a:ext>
            </a:extLst>
          </p:cNvPr>
          <p:cNvSpPr txBox="1"/>
          <p:nvPr/>
        </p:nvSpPr>
        <p:spPr>
          <a:xfrm>
            <a:off x="2112230" y="4918239"/>
            <a:ext cx="2500607" cy="252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39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既存の鉛電池６ケを交換</a:t>
            </a:r>
          </a:p>
        </p:txBody>
      </p:sp>
    </p:spTree>
    <p:extLst>
      <p:ext uri="{BB962C8B-B14F-4D97-AF65-F5344CB8AC3E}">
        <p14:creationId xmlns:p14="http://schemas.microsoft.com/office/powerpoint/2010/main" val="354965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9DE17896-CCF2-4E3C-9E72-563FF27984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523238"/>
              </p:ext>
            </p:extLst>
          </p:nvPr>
        </p:nvGraphicFramePr>
        <p:xfrm>
          <a:off x="1987431" y="1728259"/>
          <a:ext cx="3537804" cy="328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FEC6569-07A1-4305-94A9-2EF8637EDA6A}"/>
              </a:ext>
            </a:extLst>
          </p:cNvPr>
          <p:cNvSpPr txBox="1"/>
          <p:nvPr/>
        </p:nvSpPr>
        <p:spPr>
          <a:xfrm>
            <a:off x="1955561" y="1912107"/>
            <a:ext cx="32971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/>
              <a:t>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6FC8F8-E7F2-4A59-87FC-BF2823398B6E}"/>
              </a:ext>
            </a:extLst>
          </p:cNvPr>
          <p:cNvSpPr txBox="1"/>
          <p:nvPr/>
        </p:nvSpPr>
        <p:spPr>
          <a:xfrm>
            <a:off x="5663717" y="4754443"/>
            <a:ext cx="32971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/>
              <a:t>年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4F49C51-2202-444B-BCC4-FAD8651147C4}"/>
              </a:ext>
            </a:extLst>
          </p:cNvPr>
          <p:cNvCxnSpPr/>
          <p:nvPr/>
        </p:nvCxnSpPr>
        <p:spPr>
          <a:xfrm>
            <a:off x="1567453" y="2285595"/>
            <a:ext cx="0" cy="2512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AE6FB1F-04C9-4305-902A-274FAD39DAD2}"/>
              </a:ext>
            </a:extLst>
          </p:cNvPr>
          <p:cNvCxnSpPr>
            <a:cxnSpLocks/>
          </p:cNvCxnSpPr>
          <p:nvPr/>
        </p:nvCxnSpPr>
        <p:spPr>
          <a:xfrm>
            <a:off x="1567455" y="4797950"/>
            <a:ext cx="1912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0E206E8-7DAE-474C-A914-2ED8EF752A66}"/>
              </a:ext>
            </a:extLst>
          </p:cNvPr>
          <p:cNvSpPr txBox="1"/>
          <p:nvPr/>
        </p:nvSpPr>
        <p:spPr>
          <a:xfrm>
            <a:off x="1254233" y="2542726"/>
            <a:ext cx="329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4R</a:t>
            </a:r>
            <a:endParaRPr lang="ja-JP" altLang="en-US" sz="9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71A461-7ABE-49D1-8E7E-3AA884A746CC}"/>
              </a:ext>
            </a:extLst>
          </p:cNvPr>
          <p:cNvSpPr txBox="1"/>
          <p:nvPr/>
        </p:nvSpPr>
        <p:spPr>
          <a:xfrm>
            <a:off x="1254232" y="3633160"/>
            <a:ext cx="329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2R</a:t>
            </a:r>
            <a:endParaRPr lang="ja-JP" altLang="en-US" sz="9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53EFBB-D936-499D-A02E-21DCCED4A6C9}"/>
              </a:ext>
            </a:extLst>
          </p:cNvPr>
          <p:cNvSpPr txBox="1"/>
          <p:nvPr/>
        </p:nvSpPr>
        <p:spPr>
          <a:xfrm>
            <a:off x="1275666" y="3059524"/>
            <a:ext cx="329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3R</a:t>
            </a:r>
            <a:endParaRPr lang="ja-JP" altLang="en-US" sz="9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7AD46E-FDAC-4B8D-8725-56D9DC9B96C4}"/>
              </a:ext>
            </a:extLst>
          </p:cNvPr>
          <p:cNvSpPr txBox="1"/>
          <p:nvPr/>
        </p:nvSpPr>
        <p:spPr>
          <a:xfrm>
            <a:off x="1275666" y="4154104"/>
            <a:ext cx="3297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1R</a:t>
            </a:r>
            <a:endParaRPr lang="ja-JP" altLang="en-US" sz="900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29A78B6-615D-4387-84E1-D0B447828EE6}"/>
              </a:ext>
            </a:extLst>
          </p:cNvPr>
          <p:cNvCxnSpPr>
            <a:cxnSpLocks/>
          </p:cNvCxnSpPr>
          <p:nvPr/>
        </p:nvCxnSpPr>
        <p:spPr>
          <a:xfrm>
            <a:off x="1570754" y="3163396"/>
            <a:ext cx="174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7EBD95-9B0A-4348-9F0A-2D42FCF1C11C}"/>
              </a:ext>
            </a:extLst>
          </p:cNvPr>
          <p:cNvCxnSpPr>
            <a:cxnSpLocks/>
          </p:cNvCxnSpPr>
          <p:nvPr/>
        </p:nvCxnSpPr>
        <p:spPr>
          <a:xfrm>
            <a:off x="1575699" y="3737033"/>
            <a:ext cx="174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A0CB8C4-2C68-4025-B8D5-DB3E1D8998FC}"/>
              </a:ext>
            </a:extLst>
          </p:cNvPr>
          <p:cNvCxnSpPr>
            <a:cxnSpLocks/>
          </p:cNvCxnSpPr>
          <p:nvPr/>
        </p:nvCxnSpPr>
        <p:spPr>
          <a:xfrm>
            <a:off x="1559215" y="4257978"/>
            <a:ext cx="174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5E98B28-D600-43F1-A256-107E5BEF8B25}"/>
              </a:ext>
            </a:extLst>
          </p:cNvPr>
          <p:cNvCxnSpPr>
            <a:cxnSpLocks/>
          </p:cNvCxnSpPr>
          <p:nvPr/>
        </p:nvCxnSpPr>
        <p:spPr>
          <a:xfrm>
            <a:off x="1560863" y="2646597"/>
            <a:ext cx="174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95503E-78CF-4816-AFA1-E044E263B32C}"/>
              </a:ext>
            </a:extLst>
          </p:cNvPr>
          <p:cNvSpPr txBox="1"/>
          <p:nvPr/>
        </p:nvSpPr>
        <p:spPr>
          <a:xfrm>
            <a:off x="5334001" y="3739684"/>
            <a:ext cx="28289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再生電池の劣化シミュレーション</a:t>
            </a:r>
            <a:endParaRPr lang="en-US" altLang="ja-JP" sz="1050" dirty="0"/>
          </a:p>
          <a:p>
            <a:r>
              <a:rPr lang="en-US" altLang="ja-JP" sz="1050" dirty="0"/>
              <a:t>(</a:t>
            </a:r>
            <a:r>
              <a:rPr lang="ja-JP" altLang="en-US" sz="1050" dirty="0"/>
              <a:t>ほぼ毎日</a:t>
            </a:r>
            <a:r>
              <a:rPr lang="en-US" altLang="ja-JP" sz="1050" dirty="0"/>
              <a:t>10</a:t>
            </a:r>
            <a:r>
              <a:rPr lang="ja-JP" altLang="en-US" sz="1050" dirty="0"/>
              <a:t>％から</a:t>
            </a:r>
            <a:r>
              <a:rPr lang="en-US" altLang="ja-JP" sz="1050" dirty="0"/>
              <a:t>90</a:t>
            </a:r>
            <a:r>
              <a:rPr lang="ja-JP" altLang="en-US" sz="1050" dirty="0"/>
              <a:t>％まで充電した場合）</a:t>
            </a:r>
          </a:p>
        </p:txBody>
      </p:sp>
      <p:sp>
        <p:nvSpPr>
          <p:cNvPr id="22" name="右中かっこ 21">
            <a:extLst>
              <a:ext uri="{FF2B5EF4-FFF2-40B4-BE49-F238E27FC236}">
                <a16:creationId xmlns:a16="http://schemas.microsoft.com/office/drawing/2014/main" id="{71B55FF7-0F5D-41F1-947A-2A9F2C5CF62D}"/>
              </a:ext>
            </a:extLst>
          </p:cNvPr>
          <p:cNvSpPr/>
          <p:nvPr/>
        </p:nvSpPr>
        <p:spPr>
          <a:xfrm>
            <a:off x="5235971" y="3739688"/>
            <a:ext cx="34290" cy="2308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BC1E9776-D7BA-4B67-876E-019210C02D59}"/>
              </a:ext>
            </a:extLst>
          </p:cNvPr>
          <p:cNvCxnSpPr>
            <a:cxnSpLocks/>
          </p:cNvCxnSpPr>
          <p:nvPr/>
        </p:nvCxnSpPr>
        <p:spPr>
          <a:xfrm>
            <a:off x="2493209" y="2609689"/>
            <a:ext cx="2777051" cy="463229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F2E456B3-10CB-468F-93B2-B6163CAA01FE}"/>
              </a:ext>
            </a:extLst>
          </p:cNvPr>
          <p:cNvCxnSpPr>
            <a:cxnSpLocks/>
          </p:cNvCxnSpPr>
          <p:nvPr/>
        </p:nvCxnSpPr>
        <p:spPr>
          <a:xfrm>
            <a:off x="2476064" y="2919904"/>
            <a:ext cx="2777051" cy="463229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右中かっこ 26">
            <a:extLst>
              <a:ext uri="{FF2B5EF4-FFF2-40B4-BE49-F238E27FC236}">
                <a16:creationId xmlns:a16="http://schemas.microsoft.com/office/drawing/2014/main" id="{6FA8E5AA-2CBA-403A-AB00-3E38ECEA5A99}"/>
              </a:ext>
            </a:extLst>
          </p:cNvPr>
          <p:cNvSpPr/>
          <p:nvPr/>
        </p:nvSpPr>
        <p:spPr>
          <a:xfrm>
            <a:off x="5355107" y="3132262"/>
            <a:ext cx="34290" cy="2308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9A4EEAF-5A39-4D41-8765-CCE5968FD9EF}"/>
              </a:ext>
            </a:extLst>
          </p:cNvPr>
          <p:cNvSpPr txBox="1"/>
          <p:nvPr/>
        </p:nvSpPr>
        <p:spPr>
          <a:xfrm>
            <a:off x="5448301" y="3077020"/>
            <a:ext cx="28289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再生電池の劣化シミュレーション</a:t>
            </a:r>
            <a:endParaRPr lang="en-US" altLang="ja-JP" sz="1050" dirty="0"/>
          </a:p>
          <a:p>
            <a:r>
              <a:rPr lang="en-US" altLang="ja-JP" sz="1050" dirty="0"/>
              <a:t>(</a:t>
            </a:r>
            <a:r>
              <a:rPr lang="ja-JP" altLang="en-US" sz="1050" dirty="0"/>
              <a:t>ほぼ毎日</a:t>
            </a:r>
            <a:r>
              <a:rPr lang="en-US" altLang="ja-JP" sz="1050" dirty="0"/>
              <a:t>30</a:t>
            </a:r>
            <a:r>
              <a:rPr lang="ja-JP" altLang="en-US" sz="1050" dirty="0"/>
              <a:t>％から</a:t>
            </a:r>
            <a:r>
              <a:rPr lang="en-US" altLang="ja-JP" sz="1050" dirty="0"/>
              <a:t>80</a:t>
            </a:r>
            <a:r>
              <a:rPr lang="ja-JP" altLang="en-US" sz="1050" dirty="0"/>
              <a:t>％まで充電した場合）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1E54161-E285-4B3B-9991-AE7E2A8B8E55}"/>
              </a:ext>
            </a:extLst>
          </p:cNvPr>
          <p:cNvSpPr txBox="1"/>
          <p:nvPr/>
        </p:nvSpPr>
        <p:spPr>
          <a:xfrm>
            <a:off x="1056401" y="1659007"/>
            <a:ext cx="10385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ラウンド数</a:t>
            </a:r>
            <a:endParaRPr lang="en-US" altLang="ja-JP" sz="1050" dirty="0"/>
          </a:p>
          <a:p>
            <a:r>
              <a:rPr lang="ja-JP" altLang="en-US" sz="1050" dirty="0"/>
              <a:t>（目安）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3F1D6EF-F9DF-402E-894B-BDF401DB4CFE}"/>
              </a:ext>
            </a:extLst>
          </p:cNvPr>
          <p:cNvSpPr txBox="1"/>
          <p:nvPr/>
        </p:nvSpPr>
        <p:spPr>
          <a:xfrm>
            <a:off x="1095561" y="5140216"/>
            <a:ext cx="32295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注</a:t>
            </a:r>
            <a:r>
              <a:rPr lang="en-US" altLang="ja-JP" sz="900" dirty="0"/>
              <a:t>1</a:t>
            </a:r>
            <a:r>
              <a:rPr lang="ja-JP" altLang="en-US" sz="900" dirty="0"/>
              <a:t>：コースの起伏によって変化します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D753E33-2B13-432C-871C-0CB02550B596}"/>
              </a:ext>
            </a:extLst>
          </p:cNvPr>
          <p:cNvSpPr txBox="1"/>
          <p:nvPr/>
        </p:nvSpPr>
        <p:spPr>
          <a:xfrm>
            <a:off x="1018776" y="1246957"/>
            <a:ext cx="741851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b="1" u="sng" dirty="0">
                <a:latin typeface="+mn-ea"/>
              </a:rPr>
              <a:t>再生電池</a:t>
            </a:r>
            <a:r>
              <a:rPr lang="en-US" altLang="ja-JP" sz="1351" b="1" u="sng" dirty="0">
                <a:latin typeface="+mn-ea"/>
              </a:rPr>
              <a:t>(</a:t>
            </a:r>
            <a:r>
              <a:rPr lang="ja-JP" altLang="en-US" sz="1351" b="1" u="sng" dirty="0">
                <a:latin typeface="+mn-ea"/>
              </a:rPr>
              <a:t>リチウムイオンマンガン）を利用した場合の容量維持率シミュレーション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401508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D01A8194-6152-4581-AEC1-19CB8A9A52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082919"/>
              </p:ext>
            </p:extLst>
          </p:nvPr>
        </p:nvGraphicFramePr>
        <p:xfrm>
          <a:off x="1469050" y="2064000"/>
          <a:ext cx="4499465" cy="316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7DC92A-46CE-4629-9210-214D13FFBEEF}"/>
              </a:ext>
            </a:extLst>
          </p:cNvPr>
          <p:cNvSpPr txBox="1"/>
          <p:nvPr/>
        </p:nvSpPr>
        <p:spPr>
          <a:xfrm>
            <a:off x="5649795" y="3020159"/>
            <a:ext cx="2842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再生リチウムイオンマンガン電池</a:t>
            </a:r>
            <a:endParaRPr lang="en-US" altLang="ja-JP" sz="1050" dirty="0"/>
          </a:p>
          <a:p>
            <a:r>
              <a:rPr lang="ja-JP" altLang="en-US" sz="1050" dirty="0"/>
              <a:t>（</a:t>
            </a:r>
            <a:r>
              <a:rPr lang="en-US" altLang="ja-JP" sz="1050" dirty="0"/>
              <a:t>1</a:t>
            </a:r>
            <a:r>
              <a:rPr lang="ja-JP" altLang="en-US" sz="1050" dirty="0"/>
              <a:t>日置き充電作業）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E3C88A-1475-4946-B580-65A295CD808C}"/>
              </a:ext>
            </a:extLst>
          </p:cNvPr>
          <p:cNvSpPr txBox="1"/>
          <p:nvPr/>
        </p:nvSpPr>
        <p:spPr>
          <a:xfrm>
            <a:off x="5649795" y="2360736"/>
            <a:ext cx="2842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新品リチウムイオン電池</a:t>
            </a:r>
            <a:endParaRPr lang="en-US" altLang="ja-JP" sz="1050" dirty="0"/>
          </a:p>
          <a:p>
            <a:r>
              <a:rPr lang="ja-JP" altLang="en-US" sz="1050" dirty="0"/>
              <a:t>（</a:t>
            </a:r>
            <a:r>
              <a:rPr lang="en-US" altLang="ja-JP" sz="1050" dirty="0"/>
              <a:t>1</a:t>
            </a:r>
            <a:r>
              <a:rPr lang="ja-JP" altLang="en-US" sz="1050" dirty="0"/>
              <a:t>日置き充電）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611594-F20F-4D25-9306-48BBAFC32CE7}"/>
              </a:ext>
            </a:extLst>
          </p:cNvPr>
          <p:cNvSpPr txBox="1"/>
          <p:nvPr/>
        </p:nvSpPr>
        <p:spPr>
          <a:xfrm>
            <a:off x="2517535" y="4479684"/>
            <a:ext cx="28421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鉛電池</a:t>
            </a:r>
            <a:r>
              <a:rPr lang="en-US" altLang="ja-JP" sz="1050" dirty="0"/>
              <a:t>(</a:t>
            </a:r>
            <a:r>
              <a:rPr lang="ja-JP" altLang="en-US" sz="1050" dirty="0"/>
              <a:t>毎日充電、</a:t>
            </a:r>
            <a:r>
              <a:rPr lang="en-US" altLang="ja-JP" sz="1050" dirty="0"/>
              <a:t>1.5</a:t>
            </a:r>
            <a:r>
              <a:rPr lang="ja-JP" altLang="en-US" sz="1050" dirty="0"/>
              <a:t>年で交換と仮定）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004EE1-D059-47ED-9568-D4B2A44BBE27}"/>
              </a:ext>
            </a:extLst>
          </p:cNvPr>
          <p:cNvSpPr txBox="1"/>
          <p:nvPr/>
        </p:nvSpPr>
        <p:spPr>
          <a:xfrm>
            <a:off x="1567967" y="1193561"/>
            <a:ext cx="5275385" cy="323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99" b="1" u="sng" dirty="0"/>
              <a:t>鉛電池とリチウムイオン電池の総費用比較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7F4FA4-46B6-4AB2-BD86-044DAD1FDBF8}"/>
              </a:ext>
            </a:extLst>
          </p:cNvPr>
          <p:cNvSpPr txBox="1"/>
          <p:nvPr/>
        </p:nvSpPr>
        <p:spPr>
          <a:xfrm>
            <a:off x="-1686962" y="1811772"/>
            <a:ext cx="4615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万円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FFF40D-EAFC-4CED-AC9A-99FA090646E9}"/>
              </a:ext>
            </a:extLst>
          </p:cNvPr>
          <p:cNvSpPr txBox="1"/>
          <p:nvPr/>
        </p:nvSpPr>
        <p:spPr>
          <a:xfrm>
            <a:off x="5968517" y="5027471"/>
            <a:ext cx="4615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年</a:t>
            </a:r>
          </a:p>
        </p:txBody>
      </p:sp>
      <p:sp>
        <p:nvSpPr>
          <p:cNvPr id="16" name="矢印: 上 15">
            <a:extLst>
              <a:ext uri="{FF2B5EF4-FFF2-40B4-BE49-F238E27FC236}">
                <a16:creationId xmlns:a16="http://schemas.microsoft.com/office/drawing/2014/main" id="{07D440EE-A044-4714-B4E8-3AE865A44E0A}"/>
              </a:ext>
            </a:extLst>
          </p:cNvPr>
          <p:cNvSpPr/>
          <p:nvPr/>
        </p:nvSpPr>
        <p:spPr>
          <a:xfrm>
            <a:off x="3048368" y="3793914"/>
            <a:ext cx="573698" cy="230832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BD2B6D2-8AA6-42C7-9F32-B57E79835553}"/>
              </a:ext>
            </a:extLst>
          </p:cNvPr>
          <p:cNvSpPr txBox="1"/>
          <p:nvPr/>
        </p:nvSpPr>
        <p:spPr>
          <a:xfrm>
            <a:off x="3707793" y="3793909"/>
            <a:ext cx="1245209" cy="2539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約</a:t>
            </a:r>
            <a:r>
              <a:rPr lang="en-US" altLang="ja-JP" sz="1050" dirty="0"/>
              <a:t>2</a:t>
            </a:r>
            <a:r>
              <a:rPr lang="ja-JP" altLang="en-US" sz="1050" dirty="0"/>
              <a:t>年で損益逆転</a:t>
            </a:r>
          </a:p>
        </p:txBody>
      </p:sp>
    </p:spTree>
    <p:extLst>
      <p:ext uri="{BB962C8B-B14F-4D97-AF65-F5344CB8AC3E}">
        <p14:creationId xmlns:p14="http://schemas.microsoft.com/office/powerpoint/2010/main" val="4122867390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1997</TotalTime>
  <Words>677</Words>
  <Application>Microsoft Office PowerPoint</Application>
  <PresentationFormat>A4 210 x 297 mm</PresentationFormat>
  <Paragraphs>142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メイリオ</vt:lpstr>
      <vt:lpstr>Arial</vt:lpstr>
      <vt:lpstr>Trebuchet MS</vt:lpstr>
      <vt:lpstr>Wingdings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重明 加東</dc:creator>
  <cp:lastModifiedBy>加東 重明</cp:lastModifiedBy>
  <cp:revision>46</cp:revision>
  <cp:lastPrinted>2018-12-01T09:31:28Z</cp:lastPrinted>
  <dcterms:created xsi:type="dcterms:W3CDTF">2018-10-02T07:40:31Z</dcterms:created>
  <dcterms:modified xsi:type="dcterms:W3CDTF">2021-01-02T09:03:29Z</dcterms:modified>
</cp:coreProperties>
</file>